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 autoAdjust="0"/>
    <p:restoredTop sz="93621" autoAdjust="0"/>
  </p:normalViewPr>
  <p:slideViewPr>
    <p:cSldViewPr>
      <p:cViewPr varScale="1">
        <p:scale>
          <a:sx n="104" d="100"/>
          <a:sy n="104" d="100"/>
        </p:scale>
        <p:origin x="1704" y="108"/>
      </p:cViewPr>
      <p:guideLst>
        <p:guide orient="horz" pos="2304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8" Type="http://schemas.openxmlformats.org/officeDocument/2006/relationships/slide" Target="slides/slide47.xml" /><Relationship Id="rId49" Type="http://schemas.openxmlformats.org/officeDocument/2006/relationships/slide" Target="slides/slide48.xml" /><Relationship Id="rId50" Type="http://schemas.openxmlformats.org/officeDocument/2006/relationships/slide" Target="slides/slide49.xml" /><Relationship Id="rId51" Type="http://schemas.openxmlformats.org/officeDocument/2006/relationships/slide" Target="slides/slide50.xml" /><Relationship Id="rId52" Type="http://schemas.openxmlformats.org/officeDocument/2006/relationships/slide" Target="slides/slide51.xml" /><Relationship Id="rId55" Type="http://schemas.openxmlformats.org/officeDocument/2006/relationships/theme" Target="theme/theme1.xml" /><Relationship Id="rId54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53" Type="http://schemas.openxmlformats.org/officeDocument/2006/relationships/presProps" Target="presProps.xml" /><Relationship Id="rId56" Type="http://schemas.openxmlformats.org/officeDocument/2006/relationships/tableStyles" Target="tableStyles.xml" 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C6D9AF4F-8B83-4CF9-B9BC-6797249DF4FC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/>
              <a:t>  </a:t>
            </a:r>
          </a:p>
        </p:txBody>
      </p:sp>
    </p:spTree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D170DAC2-FADD-411F-94E6-3F62BD7EAA78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155F5158-DF49-4522-9E30-058E5CA91374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11948D9E-673B-4494-808F-F6617CBAA3B1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C7FA4994-3E26-4F47-9A0C-68996DA12BD2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/>
              <a:t>  </a:t>
            </a:r>
          </a:p>
        </p:txBody>
      </p:sp>
    </p:spTree>
  </p:cSld>
  <p:clrMapOvr>
    <a:masterClrMapping/>
  </p:clrMapOvr>
  <p:transition spd="slow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4038600" cy="1866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000500"/>
            <a:ext cx="4038600" cy="1866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24C7A8-6AA2-4DC1-A002-4C317C016B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sz="1400" dirty="0"/>
          </a:p>
        </p:txBody>
      </p:sp>
    </p:spTree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78D34A47-BAFD-46DC-8452-3E2DC5815528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553200"/>
            <a:ext cx="28956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104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8BF3B301-075E-42D1-A5E4-E0B2B33B308C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FCACC434-E7E5-418E-B001-E82581AC3B19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44E433D6-4257-4996-A91D-048EB2CF82FB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3C4801D1-C85D-4463-B8B7-0E473DAE03E6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DB77ACCC-4451-4349-9B05-44B2C941973E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40536AB5-172A-4DF1-A4A6-2A4FA0632A05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  <a:r>
              <a:rPr lang="en-US" sz="1400" smtClean="0"/>
              <a:t>  </a:t>
            </a:r>
            <a:endParaRPr lang="en-US" sz="1400"/>
          </a:p>
        </p:txBody>
      </p:sp>
    </p:spTree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000"/>
            </a:lvl1pPr>
          </a:lstStyle>
          <a:p>
            <a:pPr>
              <a:defRPr/>
            </a:pPr>
            <a:r>
              <a:rPr lang="en-US" smtClean="0"/>
              <a:t>6-24-2014</a:t>
            </a: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000" b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1" name="Text Box 7"/>
          <p:cNvSpPr txBox="1">
            <a:spLocks noChangeArrowheads="1"/>
          </p:cNvSpPr>
          <p:nvPr/>
        </p:nvSpPr>
        <p:spPr bwMode="auto">
          <a:xfrm>
            <a:off x="381000" y="609600"/>
            <a:ext cx="184150" cy="5386388"/>
          </a:xfrm>
          <a:prstGeom prst="rect">
            <a:avLst/>
          </a:prstGeom>
          <a:solidFill>
            <a:srgbClr val="800000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  <a:p>
            <a:pPr eaLnBrk="0" hangingPunct="0">
              <a:spcBef>
                <a:spcPct val="50000"/>
              </a:spcBef>
              <a:defRPr/>
            </a:pPr>
            <a:endParaRPr lang="en-US"/>
          </a:p>
        </p:txBody>
      </p:sp>
      <p:pic>
        <p:nvPicPr>
          <p:cNvPr id="2" name="Picture 10"/>
          <p:cNvPicPr>
            <a:picLocks noChangeAspect="1" noChangeArrowheads="1"/>
          </p:cNvPicPr>
          <p:nvPr userDrawn="1"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254000" y="6076950"/>
            <a:ext cx="695325" cy="704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000" b="1"/>
            </a:lvl1pPr>
          </a:lstStyle>
          <a:p>
            <a:pPr>
              <a:defRPr/>
            </a:pPr>
            <a:r>
              <a:rPr lang="en-US"/>
              <a:t>Page </a:t>
            </a:r>
            <a:fld id="{DF9DF07A-B376-46C2-AB2D-45A27792F108}" type="slidenum">
              <a:rPr lang="en-US"/>
              <a:pPr>
                <a:defRPr/>
              </a:pPr>
              <a:t>‹#›</a:t>
            </a:fld>
            <a:r>
              <a:rPr lang="en-US"/>
              <a:t> of  9</a:t>
            </a:r>
            <a:r>
              <a:rPr lang="en-US" sz="1400"/>
              <a:t> 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445" r:id="rId1"/>
    <p:sldLayoutId id="2147486446" r:id="rId2"/>
    <p:sldLayoutId id="2147486447" r:id="rId3"/>
    <p:sldLayoutId id="2147486448" r:id="rId4"/>
    <p:sldLayoutId id="2147486449" r:id="rId5"/>
    <p:sldLayoutId id="2147486450" r:id="rId6"/>
    <p:sldLayoutId id="2147486451" r:id="rId7"/>
    <p:sldLayoutId id="2147486452" r:id="rId8"/>
    <p:sldLayoutId id="2147486453" r:id="rId9"/>
    <p:sldLayoutId id="2147486454" r:id="rId10"/>
    <p:sldLayoutId id="2147486455" r:id="rId11"/>
    <p:sldLayoutId id="2147486456" r:id="rId12"/>
    <p:sldLayoutId id="2147486457" r:id="rId13"/>
    <p:sldLayoutId id="2147486458" r:id="rId14"/>
  </p:sldLayoutIdLst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/>
    </p:bldLst>
  </p:timing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jp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jp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jp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jp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jpg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jpg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jpg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jpg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jpg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jp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jpg" />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jpg" />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jpg" />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jpg" />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jpg" />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7.jpg" />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8.jp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9.jpg" />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0.jp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Academy,</a:t>
            </a:r>
            <a:r>
              <a:rPr/>
              <a:t> </a:t>
            </a:r>
            <a:r>
              <a:rPr/>
              <a:t>Fountain</a:t>
            </a:r>
            <a:r>
              <a:rPr/>
              <a:t> </a:t>
            </a:r>
            <a:r>
              <a:rPr/>
              <a:t>Park,</a:t>
            </a:r>
            <a:r>
              <a:rPr/>
              <a:t> </a:t>
            </a:r>
            <a:r>
              <a:rPr/>
              <a:t>Lewis</a:t>
            </a:r>
            <a:r>
              <a:rPr/>
              <a:t> </a:t>
            </a:r>
            <a:r>
              <a:rPr/>
              <a:t>Place</a:t>
            </a:r>
            <a:r>
              <a:rPr/>
              <a:t> </a:t>
            </a:r>
            <a:r>
              <a:rPr/>
              <a:t>Place,</a:t>
            </a:r>
            <a:r>
              <a:rPr/>
              <a:t> </a:t>
            </a:r>
            <a:r>
              <a:rPr/>
              <a:t>Vandeventer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(September</a:t>
            </a:r>
            <a:r>
              <a:rPr/>
              <a:t> </a:t>
            </a:r>
            <a:r>
              <a:rPr/>
              <a:t>26,</a:t>
            </a:r>
            <a:r>
              <a:rPr/>
              <a:t> </a:t>
            </a:r>
            <a:r>
              <a:rPr/>
              <a:t>2019)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  <a:r>
              <a:rPr/>
              <a:t> </a:t>
            </a:r>
            <a:r>
              <a:rPr/>
              <a:t>Notes:</a:t>
            </a:r>
            <a:r>
              <a:rPr/>
              <a:t> </a:t>
            </a:r>
            <a:r>
              <a:rPr/>
              <a:t>Lewis</a:t>
            </a:r>
            <a:r>
              <a:rPr/>
              <a:t> </a:t>
            </a:r>
            <a:r>
              <a:rPr/>
              <a:t>Place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8 total crimes in August 2019</a:t>
            </a:r>
          </a:p>
          <a:p>
            <a:pPr lvl="1"/>
            <a:r>
              <a:rPr b="1"/>
              <a:t>-33.3% change compared to August 2018 (12 total crimes)</a:t>
            </a:r>
          </a:p>
          <a:p>
            <a:pPr lvl="1"/>
            <a:r>
              <a:rPr b="1"/>
              <a:t>1 crime(s) against persons in August 2019</a:t>
            </a:r>
          </a:p>
          <a:p>
            <a:pPr lvl="1"/>
            <a:r>
              <a:rPr b="1"/>
              <a:t>-75.0% change compared to August 2018 (4 crimes against persons)</a:t>
            </a:r>
          </a:p>
          <a:p>
            <a:pPr lvl="1"/>
            <a:r>
              <a:rPr b="1"/>
              <a:t>82 total crimes in 2019</a:t>
            </a:r>
          </a:p>
          <a:p>
            <a:pPr lvl="1"/>
            <a:r>
              <a:rPr b="1"/>
              <a:t>7.89% change compared to this time in 2018 (76 total crimes)</a:t>
            </a:r>
          </a:p>
          <a:p>
            <a:pPr lvl="1"/>
            <a:r>
              <a:rPr b="1"/>
              <a:t>27 crime(s) against persons in 2019</a:t>
            </a:r>
          </a:p>
          <a:p>
            <a:pPr lvl="1"/>
            <a:r>
              <a:rPr b="1"/>
              <a:t>-18.2% change compared to this time in 2018 (33 crimes against persons)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9811754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6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7879137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71347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7025277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1797165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3232718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339691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lp/lp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0"/>
            <a:ext cx="56515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19 total crimes in August 2019</a:t>
            </a:r>
          </a:p>
          <a:p>
            <a:pPr lvl="1"/>
            <a:r>
              <a:rPr b="1"/>
              <a:t>-13.6% change compared to August 2018 (22 total crimes)</a:t>
            </a:r>
          </a:p>
          <a:p>
            <a:pPr lvl="1"/>
            <a:r>
              <a:rPr b="1"/>
              <a:t>3 crime(s) against persons in August 2019</a:t>
            </a:r>
          </a:p>
          <a:p>
            <a:pPr lvl="1"/>
            <a:r>
              <a:rPr b="1"/>
              <a:t>-25.0% change compared to August 2018 (4 crimes against persons)</a:t>
            </a:r>
          </a:p>
          <a:p>
            <a:pPr lvl="1"/>
            <a:r>
              <a:rPr b="1"/>
              <a:t>109 total crimes in 2019</a:t>
            </a:r>
          </a:p>
          <a:p>
            <a:pPr lvl="1"/>
            <a:r>
              <a:rPr b="1"/>
              <a:t>-16.8% change compared to this time in 2018 (131 total crimes)</a:t>
            </a:r>
          </a:p>
          <a:p>
            <a:pPr lvl="1"/>
            <a:r>
              <a:rPr b="1"/>
              <a:t>24 crime(s) against persons in 2019</a:t>
            </a:r>
          </a:p>
          <a:p>
            <a:pPr lvl="1"/>
            <a:r>
              <a:rPr b="1"/>
              <a:t>-11.1% change compared to this time in 2018 (27 crimes against persons)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9378882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688059"/>
                <a:gridCol w="688059"/>
                <a:gridCol w="610364"/>
                <a:gridCol w="688059"/>
                <a:gridCol w="571347"/>
              </a:tblGrid>
              <a:tr h="2886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21.000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11.000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6093166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71347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0205709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3715934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311281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1522064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vd/vd_total_tm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27100" y="0"/>
            <a:ext cx="72898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5: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district-5/dst5_rat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89000" y="0"/>
            <a:ext cx="73787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5: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  <a:r>
              <a:rPr/>
              <a:t> </a:t>
            </a:r>
            <a:r>
              <a:rPr/>
              <a:t>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There are 15 neighborhoods in District 5.</a:t>
            </a:r>
          </a:p>
          <a:p>
            <a:pPr lvl="1"/>
            <a:r>
              <a:rPr b="1"/>
              <a:t>The minimum number of crimes in one neighborhood was 6 (Greater Ville)</a:t>
            </a:r>
          </a:p>
          <a:p>
            <a:pPr lvl="1"/>
            <a:r>
              <a:rPr b="1"/>
              <a:t>The maximum number of crimes in one neighborhood was 121 (Central West End)</a:t>
            </a:r>
          </a:p>
          <a:p>
            <a:pPr lvl="1"/>
            <a:r>
              <a:rPr b="1"/>
              <a:t>The mean number of crimes in one neighborhood was 27.27</a:t>
            </a:r>
          </a:p>
          <a:p>
            <a:pPr lvl="1"/>
            <a:r>
              <a:rPr b="1"/>
              <a:t>The minimum rate of crimes in one neighborhood was 0.97 (Greater Ville)</a:t>
            </a:r>
          </a:p>
          <a:p>
            <a:pPr lvl="1"/>
            <a:r>
              <a:rPr b="1"/>
              <a:t>The maximum rate of crimes in one neighborhood was 11.46 (Fountain Park)</a:t>
            </a:r>
          </a:p>
          <a:p>
            <a:pPr lvl="1"/>
            <a:r>
              <a:rPr b="1"/>
              <a:t>The mean rate of crimes in one neighborhood was 7.02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27 total crimes in August 2019</a:t>
            </a:r>
          </a:p>
          <a:p>
            <a:pPr lvl="1"/>
            <a:r>
              <a:rPr b="1"/>
              <a:t>50.0% change compared to August 2018 (18 total crimes)</a:t>
            </a:r>
          </a:p>
          <a:p>
            <a:pPr lvl="1"/>
            <a:r>
              <a:rPr b="1"/>
              <a:t>10 crime(s) against persons in August 2019</a:t>
            </a:r>
          </a:p>
          <a:p>
            <a:pPr lvl="1"/>
            <a:r>
              <a:rPr b="1"/>
              <a:t>233% change compared to August 2018 (3 crimes against persons)</a:t>
            </a:r>
          </a:p>
          <a:p>
            <a:pPr lvl="1"/>
            <a:r>
              <a:rPr b="1"/>
              <a:t>141 total crimes in 2019</a:t>
            </a:r>
          </a:p>
          <a:p>
            <a:pPr lvl="1"/>
            <a:r>
              <a:rPr b="1"/>
              <a:t>-14.5% change compared to this time in 2018 (165 total crimes)</a:t>
            </a:r>
          </a:p>
          <a:p>
            <a:pPr lvl="1"/>
            <a:r>
              <a:rPr b="1"/>
              <a:t>47 crime(s) against persons in 2019</a:t>
            </a:r>
          </a:p>
          <a:p>
            <a:pPr lvl="1"/>
            <a:r>
              <a:rPr b="1"/>
              <a:t>2.17% change compared to this time in 2018 (46 crimes against persons)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1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ac/ac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60600" y="0"/>
            <a:ext cx="46355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ac/ac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60600" y="0"/>
            <a:ext cx="46355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ac/ac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60600" y="0"/>
            <a:ext cx="46355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9893469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714623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0007565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65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Person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3758955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G:/Projects/Safety-Security/r-crime-mapping/results/2019/August/ac/ac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G:/Projects/Safety-Security/r-crime-mapping/results/2019/August/ac/ac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G:/Projects/Safety-Security/r-crime-mapping/results/2019/August/ac/ac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2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fp/fp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32100" y="0"/>
            <a:ext cx="34671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3451089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6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0794439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71347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fp/fp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32100" y="0"/>
            <a:ext cx="34671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fp/fp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32100" y="0"/>
            <a:ext cx="34671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7956757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7554792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1062006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65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7486233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G:/Projects/Safety-Security/r-crime-mapping/results/2019/August/fp/fp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G:/Projects/Safety-Security/r-crime-mapping/results/2019/August/fp/fp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G:/Projects/Safety-Security/r-crime-mapping/results/2019/August/fp/fp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3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lp/lp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0"/>
            <a:ext cx="56515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lp/lp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0"/>
            <a:ext cx="56515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lp/lp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0"/>
            <a:ext cx="56515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2827865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638483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1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3190996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1460202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1505417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6015366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4380229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65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5456207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G:/Projects/Safety-Security/r-crime-mapping/results/2019/August/lp/lp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G:/Projects/Safety-Security/r-crime-mapping/results/2019/August/lp/lp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G:/Projects/Safety-Security/r-crime-mapping/results/2019/August/lp/lp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4</a:t>
            </a:r>
          </a:p>
        </p:txBody>
      </p:sp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vd/vd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27100" y="0"/>
            <a:ext cx="72898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vd/vd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27100" y="0"/>
            <a:ext cx="72898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vd/vd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27100" y="0"/>
            <a:ext cx="72898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191565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545443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6015424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65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From Person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225084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G:/Projects/Safety-Security/r-crime-mapping/results/2019/August/vd/vd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ac/ac_total_tm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60600" y="0"/>
            <a:ext cx="46355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G:/Projects/Safety-Security/r-crime-mapping/results/2019/August/vd/vd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G:/Projects/Safety-Security/r-crime-mapping/results/2019/August/vd/vd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812800"/>
            <a:ext cx="91440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17 total crimes in August 2019</a:t>
            </a:r>
          </a:p>
          <a:p>
            <a:pPr lvl="1"/>
            <a:r>
              <a:rPr b="1"/>
              <a:t>6.25% change compared to August 2018 (16 total crimes)</a:t>
            </a:r>
          </a:p>
          <a:p>
            <a:pPr lvl="1"/>
            <a:r>
              <a:rPr b="1"/>
              <a:t>7 crime(s) against persons in August 2019</a:t>
            </a:r>
          </a:p>
          <a:p>
            <a:pPr lvl="1"/>
            <a:r>
              <a:rPr b="1"/>
              <a:t>16.7% change compared to August 2018 (6 crimes against persons)</a:t>
            </a:r>
          </a:p>
          <a:p>
            <a:pPr lvl="1"/>
            <a:r>
              <a:rPr b="1"/>
              <a:t>114 total crimes in 2019</a:t>
            </a:r>
          </a:p>
          <a:p>
            <a:pPr lvl="1"/>
            <a:r>
              <a:rPr b="1"/>
              <a:t>-2.56% change compared to this time in 2018 (117 total crimes)</a:t>
            </a:r>
          </a:p>
          <a:p>
            <a:pPr lvl="1"/>
            <a:r>
              <a:rPr b="1"/>
              <a:t>45 crime(s) against persons in 2019</a:t>
            </a:r>
          </a:p>
          <a:p>
            <a:pPr lvl="1"/>
            <a:r>
              <a:rPr b="1"/>
              <a:t>40.6% change compared to this time in 2018 (32 crimes against persons)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7780682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6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9826605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71347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8201808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330386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7554830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540036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  <a:highlight>
                            <a:srgbClr val="FFFFFF">
                              <a:alpha val="0"/>
                            </a:srgbClr>
                          </a:highlight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G:/Projects/Safety-Security/r-crime-mapping/results/2019/August/fp/fp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32100" y="0"/>
            <a:ext cx="34671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27650</TotalTime>
  <Words>2</Words>
  <Application>Microsoft Office PowerPoint</Application>
  <PresentationFormat>On-screen Show (4:3)</PresentationFormat>
  <Paragraphs>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Times New Roman</vt:lpstr>
      <vt:lpstr>Default Design</vt:lpstr>
      <vt:lpstr>PowerPoint Presentation</vt:lpstr>
      <vt:lpstr>PowerPoint Presentation</vt:lpstr>
      <vt:lpstr>PowerPoint Presentation</vt:lpstr>
    </vt:vector>
  </TitlesOfParts>
  <Company>BJC Health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Academy, Fountain Park, Lewis Place Place, Vandeventer</dc:title>
  <dc:creator>Washington University Medical Center</dc:creator>
  <cp:keywords/>
  <dcterms:created xsi:type="dcterms:W3CDTF">2019-09-26T19:57:32Z</dcterms:created>
  <dcterms:modified xsi:type="dcterms:W3CDTF">2019-09-26T19:57:32Z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yes</vt:lpwstr>
  </property>
  <property fmtid="{D5CDD505-2E9C-101B-9397-08002B2CF9AE}" pid="3" name="date">
    <vt:lpwstr>(September 26, 2019)</vt:lpwstr>
  </property>
  <property fmtid="{D5CDD505-2E9C-101B-9397-08002B2CF9AE}" pid="4" name="output">
    <vt:lpwstr/>
  </property>
  <property fmtid="{D5CDD505-2E9C-101B-9397-08002B2CF9AE}" pid="5" name="params">
    <vt:lpwstr/>
  </property>
</Properties>
</file>